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3"/>
  </p:sldMasterIdLst>
  <p:notesMasterIdLst>
    <p:notesMasterId r:id="rId17"/>
  </p:notesMasterIdLst>
  <p:sldIdLst>
    <p:sldId id="289" r:id="rId4"/>
    <p:sldId id="281" r:id="rId5"/>
    <p:sldId id="282" r:id="rId6"/>
    <p:sldId id="290" r:id="rId7"/>
    <p:sldId id="283" r:id="rId8"/>
    <p:sldId id="284" r:id="rId9"/>
    <p:sldId id="293" r:id="rId10"/>
    <p:sldId id="294" r:id="rId11"/>
    <p:sldId id="295" r:id="rId12"/>
    <p:sldId id="286" r:id="rId13"/>
    <p:sldId id="291" r:id="rId14"/>
    <p:sldId id="287" r:id="rId15"/>
    <p:sldId id="292" r:id="rId16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36" autoAdjust="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D01F9FF-9282-47DE-9799-DB1BD7634D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1D7E964-036E-4F7D-B729-A6416E985E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2A21FA1-F2A9-48B8-89D7-17452B11747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47B6C9C-139A-4256-A00F-C338188AF7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4C6E6892-DCC8-4F23-BC1A-17759ACD63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B80D5282-3C23-46CD-AD75-8C2141DCEC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90378AD-C01A-4EE1-89B9-3AD7AACA79B0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>
            <a:extLst>
              <a:ext uri="{FF2B5EF4-FFF2-40B4-BE49-F238E27FC236}">
                <a16:creationId xmlns:a16="http://schemas.microsoft.com/office/drawing/2014/main" id="{7FBF9910-2FA5-4E28-B8D3-5991C5B8A0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izenplatzhalter 2">
            <a:extLst>
              <a:ext uri="{FF2B5EF4-FFF2-40B4-BE49-F238E27FC236}">
                <a16:creationId xmlns:a16="http://schemas.microsoft.com/office/drawing/2014/main" id="{CA015ACA-6D41-4D98-8146-0B52E7512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>
              <a:solidFill>
                <a:srgbClr val="3C3C3B"/>
              </a:solidFill>
              <a:latin typeface="Arial" panose="020B0604020202020204" pitchFamily="34" charset="0"/>
            </a:endParaRPr>
          </a:p>
          <a:p>
            <a:endParaRPr lang="de-CH" altLang="de-DE">
              <a:solidFill>
                <a:srgbClr val="3C3C3B"/>
              </a:solidFill>
              <a:latin typeface="Arial" panose="020B0604020202020204" pitchFamily="34" charset="0"/>
            </a:endParaRPr>
          </a:p>
          <a:p>
            <a:endParaRPr lang="de-CH" altLang="de-DE">
              <a:latin typeface="Arial" panose="020B0604020202020204" pitchFamily="34" charset="0"/>
            </a:endParaRPr>
          </a:p>
        </p:txBody>
      </p:sp>
      <p:sp>
        <p:nvSpPr>
          <p:cNvPr id="8196" name="Foliennummernplatzhalter 3">
            <a:extLst>
              <a:ext uri="{FF2B5EF4-FFF2-40B4-BE49-F238E27FC236}">
                <a16:creationId xmlns:a16="http://schemas.microsoft.com/office/drawing/2014/main" id="{34A1CF47-5D20-44AA-9FB9-C26B53B4F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B041BF3-4FD3-43AB-B3CA-179FC9D1F45C}" type="slidenum">
              <a:rPr lang="de-CH" altLang="de-DE">
                <a:latin typeface="Arial" panose="020B0604020202020204" pitchFamily="34" charset="0"/>
              </a:rPr>
              <a:pPr/>
              <a:t>4</a:t>
            </a:fld>
            <a:endParaRPr lang="de-CH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68215726-CE42-42DF-A83F-A04A23E27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e-CH" noProof="0"/>
              <a:t>Titelmasterformat durch Klicken bearbeiten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CH" noProof="0"/>
              <a:t>Formatvorlage des Untertitelmasters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EB84E3-E5E8-4E35-AAAC-3B3977A59C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141C5A-3616-466C-AEE7-490069B27E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D5E12C-A860-4B7B-8210-EEE968DD5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9C1BE-4B65-4D82-AB3F-1C35D17D01FF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96106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2F5D042-52CF-4264-90B2-D26C08E21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C6446D1-2D04-4C46-9AFB-5F415CA78A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854F84F-344A-4F5B-9C07-B4224D302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A34CE-0BF9-46F6-B000-8AD1349B3AC4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3079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02B1A5-BA93-4E8A-A596-423B35496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F5857D6-0A40-429B-9749-83DB8E1996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F4C0D92-F2D0-4C2C-8AEA-888C851126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37126-9895-4938-953F-0BF2F1C7853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1403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4542" y="332656"/>
            <a:ext cx="8001000" cy="67592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59873" y="1472599"/>
            <a:ext cx="8001000" cy="4267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2C5F43-5896-44FE-A782-EE6D074666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929788B-1998-4031-8CE6-BCB144ED5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055AC23-5432-42E5-8EC6-40386E6F97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9F7B3-3DB5-4ACC-8E64-5C69CA369B66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501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3EC265E-A045-42A9-A19A-32FA36AD99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0F65626-CDA1-4C28-BD80-534D72794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59CD4B1-F601-450B-852D-188AF8EA99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691D1-3CC1-4D5C-8F75-16DBA6A549DD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1005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5E596F-1F80-417F-9949-6250F201F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9F98207-1148-4A40-B387-E4B42CBF4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A678A36-61CC-403B-9C7C-4F70481B4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1944C-AEF9-4784-8598-735DDF533E20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5528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AC6661-CF1E-451F-B690-62D3ED958E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8043F3-F016-45B4-AE84-E35E90003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15BDF6-B8A1-471A-9368-0A732566E6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04D1F-BC4B-4E3B-AD98-7026CF2BEAE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6314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03EF3D3-5FBC-47EA-B252-CFB17731F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72D1D3C-F3A4-4F55-B06B-32E6410E7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28AB482-E38D-4084-8AC1-F11858F90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97EB7-4FED-4650-BB20-91D8F354E0FE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6597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6E2F7D6-F192-4EC5-80E8-7105A2C90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0DA4AB0-4D4B-40F9-8E9B-8C44A17784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FAF6A99-43EB-4551-A1FE-098F6A27D9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39869-774D-43F4-A112-9BC112DFC3F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45118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3F4AEB-4A04-418F-AB5C-9DEC97D6F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D174F1E-991B-4752-BB46-E936384B2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2C75799-FB8D-4D66-B55B-3ED01AE46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81C5E-CF9E-4670-A11B-8FC022AE59C7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2136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7C41260-F1E5-48AC-99C2-4BD99C4C79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BAD17D3-EE1D-4F13-B210-0AE5F5D32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571BFF4-505E-40AA-94DB-2EB7A092A8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59463-E631-4082-B649-E8B1A61119F8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51609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E71FDA-F31E-4F7C-994E-26942D177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84D91B-D78A-44E6-8A24-8D1663083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Textmasterformate durch Klicken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FEADB3EF-CE6E-4B9C-A573-975405A3A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8" y="1052513"/>
            <a:ext cx="7958137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4D5C0027-7604-4948-8DBA-EF12A68451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94A4293F-A3F5-4DAB-A224-ED65EAD125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64195932-F8DC-409D-8E06-787C27F182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852F3D9A-C48C-46DF-A4D6-EDEEBB25CC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55A57B6-3D1B-4496-9E3F-FF87E4C41EC1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ksschulbildung.lu.ch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>
            <a:extLst>
              <a:ext uri="{FF2B5EF4-FFF2-40B4-BE49-F238E27FC236}">
                <a16:creationId xmlns:a16="http://schemas.microsoft.com/office/drawing/2014/main" id="{5A715233-D870-44D6-836C-D5996CDC89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altLang="de-DE"/>
              <a:t>Sonderschulung im Kanton Luzern	</a:t>
            </a:r>
          </a:p>
        </p:txBody>
      </p:sp>
      <p:sp>
        <p:nvSpPr>
          <p:cNvPr id="4099" name="Untertitel 2">
            <a:extLst>
              <a:ext uri="{FF2B5EF4-FFF2-40B4-BE49-F238E27FC236}">
                <a16:creationId xmlns:a16="http://schemas.microsoft.com/office/drawing/2014/main" id="{957E9C9B-0513-46AA-BB31-CE7B376665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3024188"/>
          </a:xfrm>
        </p:spPr>
        <p:txBody>
          <a:bodyPr/>
          <a:lstStyle/>
          <a:p>
            <a:r>
              <a:rPr lang="de-CH" altLang="de-DE"/>
              <a:t>Ein kurzer Überblick</a:t>
            </a:r>
          </a:p>
          <a:p>
            <a:endParaRPr lang="de-CH" altLang="de-DE"/>
          </a:p>
          <a:p>
            <a:endParaRPr lang="de-CH" altLang="de-DE"/>
          </a:p>
          <a:p>
            <a:endParaRPr lang="de-CH" altLang="de-DE"/>
          </a:p>
          <a:p>
            <a:endParaRPr lang="de-CH" altLang="de-DE" sz="1800"/>
          </a:p>
          <a:p>
            <a:r>
              <a:rPr lang="de-CH" altLang="de-DE" sz="1800"/>
              <a:t>Fabienne Schnellmann, Lothar Steinke</a:t>
            </a:r>
          </a:p>
          <a:p>
            <a:endParaRPr lang="de-CH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82FE1CA3-FAA2-4D15-8CB4-F3FB0EA1F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 sz="3200"/>
              <a:t>Finanzierung der Sonderschulung</a:t>
            </a:r>
          </a:p>
        </p:txBody>
      </p:sp>
      <p:sp>
        <p:nvSpPr>
          <p:cNvPr id="9219" name="Inhaltsplatzhalter 2">
            <a:extLst>
              <a:ext uri="{FF2B5EF4-FFF2-40B4-BE49-F238E27FC236}">
                <a16:creationId xmlns:a16="http://schemas.microsoft.com/office/drawing/2014/main" id="{CFFB992A-06EC-4499-AC41-35E212F8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88" y="1473200"/>
            <a:ext cx="8001000" cy="4267200"/>
          </a:xfrm>
        </p:spPr>
        <p:txBody>
          <a:bodyPr/>
          <a:lstStyle/>
          <a:p>
            <a:pPr>
              <a:defRPr/>
            </a:pPr>
            <a:endParaRPr lang="de-CH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  <a:t>50% Kanton, 50% Gemeinden (pro Kopf Beitrag in Sonderschulpool)</a:t>
            </a:r>
          </a:p>
          <a:p>
            <a:pPr>
              <a:defRPr/>
            </a:pPr>
            <a: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  <a:t>IS kostet bei geistiger Behinderung maximal gleichviel wie die </a:t>
            </a:r>
            <a:r>
              <a:rPr lang="de-CH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separative</a:t>
            </a:r>
            <a: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  <a:t> Sonderschulung, bei den andern Behinderungsformen die Hälfte.</a:t>
            </a:r>
          </a:p>
          <a:p>
            <a:pPr>
              <a:defRPr/>
            </a:pPr>
            <a: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  <a:t>Kosten </a:t>
            </a:r>
            <a:r>
              <a:rPr lang="de-CH" sz="1800" dirty="0" err="1">
                <a:solidFill>
                  <a:srgbClr val="000000"/>
                </a:solidFill>
                <a:latin typeface="Arial" panose="020B0604020202020204" pitchFamily="34" charset="0"/>
              </a:rPr>
              <a:t>SeS</a:t>
            </a:r>
            <a: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  <a:t>: zwischen 150.- und 260.-pro Kalendertag, resp. 55'000.-bis 95'000.-pro Schuljahr</a:t>
            </a:r>
            <a:b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de-CH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  <a:t>Verwaltung der Ressourcen bei IS:</a:t>
            </a:r>
            <a:b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  <a:t>- IS Geistige, Sprach-, Körper-, Sinnesbehinderung: SL</a:t>
            </a:r>
            <a:b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  <a:t>- IS Verhalten: Schachen / Mariazell / Fachstelle Autismus </a:t>
            </a:r>
            <a:b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sz="18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oder SPD (bei IS-SPD)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CH" altLang="de-DE" sz="2400" dirty="0"/>
          </a:p>
          <a:p>
            <a:pPr>
              <a:defRPr/>
            </a:pPr>
            <a:endParaRPr lang="de-CH" altLang="de-DE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br>
              <a:rPr lang="de-CH" altLang="de-DE" sz="2400" dirty="0"/>
            </a:br>
            <a:endParaRPr lang="de-CH" altLang="de-DE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8D8F8FDC-DAD5-4CB2-B61C-2BC6D84C7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/>
              <a:t>Zentrale Punkte</a:t>
            </a:r>
          </a:p>
        </p:txBody>
      </p:sp>
      <p:sp>
        <p:nvSpPr>
          <p:cNvPr id="15363" name="Inhaltsplatzhalter 2">
            <a:extLst>
              <a:ext uri="{FF2B5EF4-FFF2-40B4-BE49-F238E27FC236}">
                <a16:creationId xmlns:a16="http://schemas.microsoft.com/office/drawing/2014/main" id="{150723CA-3836-438B-8A3A-173C5A5263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0388" y="1268413"/>
            <a:ext cx="8001000" cy="4752975"/>
          </a:xfrm>
        </p:spPr>
        <p:txBody>
          <a:bodyPr/>
          <a:lstStyle/>
          <a:p>
            <a:endParaRPr lang="de-CH" altLang="de-DE" sz="1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Zuständigkeit SPD / LPD / Fachdienst DVS:</a:t>
            </a:r>
            <a:b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- Abklärung oder Vorabklärung und Anmeldung an Fachdienst</a:t>
            </a:r>
            <a:b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- Bündelung aller Informationen</a:t>
            </a:r>
            <a:b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- Klärung Sonderschulung ja/nein, IS/SeS, intern/extern</a:t>
            </a:r>
            <a:b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- Klärung Ressourcenbedarf, Vorbereitung des Antrags</a:t>
            </a:r>
          </a:p>
          <a:p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Zuständigkeit SL:</a:t>
            </a:r>
            <a:b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- Antrag aufgrund der Abklärungsresultate</a:t>
            </a:r>
            <a:b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- Planung der Umsetzung </a:t>
            </a:r>
            <a:b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- Personalführung</a:t>
            </a:r>
          </a:p>
          <a:p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Trennung von abklärender, zuweisender und durchführender Stelle</a:t>
            </a:r>
          </a:p>
          <a:p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Regelmässige Überprüfung</a:t>
            </a:r>
          </a:p>
          <a:p>
            <a:r>
              <a:rPr lang="de-CH" altLang="de-DE" sz="2000">
                <a:solidFill>
                  <a:srgbClr val="000000"/>
                </a:solidFill>
                <a:latin typeface="Arial" panose="020B0604020202020204" pitchFamily="34" charset="0"/>
              </a:rPr>
              <a:t>Durchlässigkeit der Massnahmen</a:t>
            </a:r>
          </a:p>
          <a:p>
            <a:endParaRPr lang="de-CH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B89282DE-2FC3-4CA9-AF29-F1396EFCD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/>
              <a:t>Informationen</a:t>
            </a:r>
          </a:p>
        </p:txBody>
      </p:sp>
      <p:sp>
        <p:nvSpPr>
          <p:cNvPr id="14339" name="Inhaltsplatzhalter 2">
            <a:extLst>
              <a:ext uri="{FF2B5EF4-FFF2-40B4-BE49-F238E27FC236}">
                <a16:creationId xmlns:a16="http://schemas.microsoft.com/office/drawing/2014/main" id="{670CACBC-674F-4C4D-8AC2-2E1B24A11B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0388" y="1473200"/>
            <a:ext cx="8001000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CH" altLang="de-DE" sz="2400" dirty="0"/>
              <a:t>Bei Verdacht auf Sonderschulbedarf immer frühzeitig Schuldienste einbeziehen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CH" altLang="de-DE" sz="2400" dirty="0"/>
          </a:p>
          <a:p>
            <a:pPr>
              <a:defRPr/>
            </a:pPr>
            <a:r>
              <a:rPr lang="de-CH" altLang="de-DE" sz="2400" dirty="0"/>
              <a:t>Schulpsychologischer Dienst</a:t>
            </a:r>
          </a:p>
          <a:p>
            <a:pPr>
              <a:defRPr/>
            </a:pPr>
            <a:r>
              <a:rPr lang="de-CH" altLang="de-DE" sz="2400" dirty="0"/>
              <a:t>Logopädischer Dienst</a:t>
            </a:r>
            <a:br>
              <a:rPr lang="de-CH" altLang="de-DE" sz="2400" dirty="0"/>
            </a:br>
            <a:br>
              <a:rPr lang="de-CH" altLang="de-DE" sz="2400" dirty="0"/>
            </a:br>
            <a:r>
              <a:rPr lang="de-CH" altLang="de-DE" sz="2400" dirty="0"/>
              <a:t>Infos zum Verfahren:</a:t>
            </a:r>
          </a:p>
          <a:p>
            <a:pPr>
              <a:defRPr/>
            </a:pPr>
            <a:r>
              <a:rPr lang="de-CH" altLang="de-DE" sz="2400" dirty="0">
                <a:hlinkClick r:id="rId2"/>
              </a:rPr>
              <a:t>www.volksschulbildung.lu.ch</a:t>
            </a:r>
            <a:endParaRPr lang="de-CH" altLang="de-DE" sz="2400" dirty="0"/>
          </a:p>
          <a:p>
            <a:pPr marL="469900" lvl="1" indent="0">
              <a:buFont typeface="Wingdings" panose="05000000000000000000" pitchFamily="2" charset="2"/>
              <a:buNone/>
              <a:defRPr/>
            </a:pPr>
            <a:endParaRPr lang="de-CH" altLang="de-DE" sz="2000" dirty="0"/>
          </a:p>
          <a:p>
            <a:pPr>
              <a:defRPr/>
            </a:pPr>
            <a:endParaRPr lang="de-CH" altLang="de-DE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>
            <a:extLst>
              <a:ext uri="{FF2B5EF4-FFF2-40B4-BE49-F238E27FC236}">
                <a16:creationId xmlns:a16="http://schemas.microsoft.com/office/drawing/2014/main" id="{7DAF168D-7B50-4B89-8E72-35E7F0EA8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/>
              <a:t>Fragen</a:t>
            </a:r>
          </a:p>
        </p:txBody>
      </p:sp>
      <p:pic>
        <p:nvPicPr>
          <p:cNvPr id="17411" name="Inhaltsplatzhalter 4" descr="Ein Bild, das Objekt enthält.&#10;&#10;Automatisch generierte Beschreibung">
            <a:extLst>
              <a:ext uri="{FF2B5EF4-FFF2-40B4-BE49-F238E27FC236}">
                <a16:creationId xmlns:a16="http://schemas.microsoft.com/office/drawing/2014/main" id="{7250DE21-3C3E-49BF-9EDD-1F41E1EA58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963" y="2520950"/>
            <a:ext cx="2687637" cy="268763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13C63AE4-604C-4E4A-960A-6E70286E9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285750"/>
            <a:ext cx="8001000" cy="552450"/>
          </a:xfrm>
        </p:spPr>
        <p:txBody>
          <a:bodyPr/>
          <a:lstStyle/>
          <a:p>
            <a:r>
              <a:rPr lang="de-CH" altLang="de-DE" sz="2800"/>
              <a:t>Sonderschulung als Teil der Volksschule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92173B-D967-4097-90B8-75F6F65B9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88" y="1473200"/>
            <a:ext cx="8001000" cy="4267200"/>
          </a:xfrm>
        </p:spPr>
        <p:txBody>
          <a:bodyPr/>
          <a:lstStyle/>
          <a:p>
            <a:pPr>
              <a:defRPr/>
            </a:pPr>
            <a:endParaRPr lang="de-DE" altLang="de-DE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altLang="de-DE" sz="2400" dirty="0"/>
          </a:p>
          <a:p>
            <a:pPr>
              <a:defRPr/>
            </a:pPr>
            <a:endParaRPr lang="de-DE" sz="1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sz="1000" dirty="0"/>
          </a:p>
        </p:txBody>
      </p:sp>
      <p:pic>
        <p:nvPicPr>
          <p:cNvPr id="5124" name="Grafik 4">
            <a:extLst>
              <a:ext uri="{FF2B5EF4-FFF2-40B4-BE49-F238E27FC236}">
                <a16:creationId xmlns:a16="http://schemas.microsoft.com/office/drawing/2014/main" id="{8D3D122E-D84D-481E-B39F-EDB9438DA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209675"/>
            <a:ext cx="5529262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feld 9">
            <a:extLst>
              <a:ext uri="{FF2B5EF4-FFF2-40B4-BE49-F238E27FC236}">
                <a16:creationId xmlns:a16="http://schemas.microsoft.com/office/drawing/2014/main" id="{D2F1F972-064B-468B-B153-EDC71591A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492375"/>
            <a:ext cx="25638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de-CH" altLang="de-DE">
                <a:solidFill>
                  <a:srgbClr val="3C3C3B"/>
                </a:solidFill>
                <a:latin typeface="Arial" panose="020B0604020202020204" pitchFamily="34" charset="0"/>
              </a:rPr>
              <a:t>Kinder und Jugendliche mit einer geistigen, körperlichen, sprachlichen oder einer Hör-, Seh- oder Verhaltensbehinderung können so sehr beeinträchtigt sein, dass sie eine Sonderschulung benötigen. </a:t>
            </a:r>
          </a:p>
          <a:p>
            <a:endParaRPr lang="de-CH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>
            <a:extLst>
              <a:ext uri="{FF2B5EF4-FFF2-40B4-BE49-F238E27FC236}">
                <a16:creationId xmlns:a16="http://schemas.microsoft.com/office/drawing/2014/main" id="{E2EF3040-E655-40C7-8FFC-10501CAEB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/>
              <a:t>Bereiche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155D86-9E1A-4165-9ED1-562C23567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88" y="1473200"/>
            <a:ext cx="8001000" cy="42672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de-DE" sz="1000" dirty="0"/>
          </a:p>
          <a:p>
            <a:pPr>
              <a:defRPr/>
            </a:pPr>
            <a:r>
              <a:rPr lang="de-DE" sz="2400" dirty="0"/>
              <a:t>Geistige Behinderung</a:t>
            </a:r>
          </a:p>
          <a:p>
            <a:pPr>
              <a:defRPr/>
            </a:pPr>
            <a:r>
              <a:rPr lang="de-DE" sz="2400" dirty="0"/>
              <a:t>Verhaltensbehinderung</a:t>
            </a:r>
          </a:p>
          <a:p>
            <a:pPr>
              <a:defRPr/>
            </a:pPr>
            <a:r>
              <a:rPr lang="de-DE" sz="2400" dirty="0"/>
              <a:t>Sprachbehinderung</a:t>
            </a:r>
          </a:p>
          <a:p>
            <a:pPr>
              <a:defRPr/>
            </a:pPr>
            <a:r>
              <a:rPr lang="de-DE" sz="2400" dirty="0"/>
              <a:t>Körper- und Sinnesbehinderung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endParaRPr lang="de-DE" sz="2000" dirty="0"/>
          </a:p>
          <a:p>
            <a:pPr>
              <a:defRPr/>
            </a:pPr>
            <a:endParaRPr lang="de-DE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3B0025F0-BFD9-49FB-9AA9-EE9BE9219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de-CH" altLang="de-DE"/>
              <a:t>Art der Sonderschulung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1F381A-370C-45F1-89A9-314161964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3" y="1341438"/>
            <a:ext cx="7999412" cy="5113337"/>
          </a:xfrm>
        </p:spPr>
        <p:txBody>
          <a:bodyPr/>
          <a:lstStyle/>
          <a:p>
            <a:pPr>
              <a:defRPr/>
            </a:pPr>
            <a:r>
              <a:rPr lang="de-CH" sz="2400" dirty="0">
                <a:latin typeface="Arial" panose="020B0604020202020204" pitchFamily="34" charset="0"/>
              </a:rPr>
              <a:t>Integrative Sonderschulung (IS)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CH" sz="1800" dirty="0">
                <a:latin typeface="Arial" panose="020B0604020202020204" pitchFamily="34" charset="0"/>
              </a:rPr>
              <a:t>        Umsetzung innerhalb der Regelklasse</a:t>
            </a:r>
          </a:p>
          <a:p>
            <a:pPr lvl="1">
              <a:defRPr/>
            </a:pPr>
            <a:r>
              <a:rPr lang="de-CH" sz="2000" dirty="0">
                <a:latin typeface="Arial" panose="020B0604020202020204" pitchFamily="34" charset="0"/>
              </a:rPr>
              <a:t>Mögliche Massnahmen: </a:t>
            </a:r>
          </a:p>
          <a:p>
            <a:pPr lvl="2">
              <a:defRPr/>
            </a:pPr>
            <a:r>
              <a:rPr lang="de-CH" sz="1800" dirty="0">
                <a:latin typeface="Arial" panose="020B0604020202020204" pitchFamily="34" charset="0"/>
              </a:rPr>
              <a:t>Unterstützung für Lernende in der Schule (IF/KA)</a:t>
            </a:r>
          </a:p>
          <a:p>
            <a:pPr lvl="2">
              <a:defRPr/>
            </a:pPr>
            <a:r>
              <a:rPr lang="de-CH" sz="1800" dirty="0">
                <a:latin typeface="Arial" panose="020B0604020202020204" pitchFamily="34" charset="0"/>
              </a:rPr>
              <a:t>Schuldienstangebote (Logopädie/ Psychomotorik)</a:t>
            </a:r>
          </a:p>
          <a:p>
            <a:pPr lvl="2">
              <a:defRPr/>
            </a:pPr>
            <a:r>
              <a:rPr lang="de-CH" sz="1800" dirty="0">
                <a:latin typeface="Arial" panose="020B0604020202020204" pitchFamily="34" charset="0"/>
              </a:rPr>
              <a:t>Coaching  für Schule und Familie</a:t>
            </a:r>
            <a:endParaRPr lang="de-CH" sz="1200" dirty="0">
              <a:latin typeface="Arial" panose="020B0604020202020204" pitchFamily="34" charset="0"/>
            </a:endParaRPr>
          </a:p>
          <a:p>
            <a:pPr lvl="1">
              <a:defRPr/>
            </a:pPr>
            <a:endParaRPr lang="de-CH" sz="15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de-CH" sz="2400" dirty="0">
                <a:latin typeface="Arial" panose="020B0604020202020204" pitchFamily="34" charset="0"/>
              </a:rPr>
              <a:t>Separative Sonderschulung (</a:t>
            </a:r>
            <a:r>
              <a:rPr lang="de-CH" sz="2400" dirty="0" err="1">
                <a:latin typeface="Arial" panose="020B0604020202020204" pitchFamily="34" charset="0"/>
              </a:rPr>
              <a:t>SeS</a:t>
            </a:r>
            <a:r>
              <a:rPr lang="de-CH" sz="2400" dirty="0">
                <a:latin typeface="Arial" panose="020B0604020202020204" pitchFamily="34" charset="0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CH" sz="1900" dirty="0">
                <a:latin typeface="Arial" panose="020B0604020202020204" pitchFamily="34" charset="0"/>
              </a:rPr>
              <a:t>       </a:t>
            </a:r>
            <a:r>
              <a:rPr lang="de-CH" sz="1800" dirty="0">
                <a:latin typeface="Arial" panose="020B0604020202020204" pitchFamily="34" charset="0"/>
              </a:rPr>
              <a:t>Umsetzung in einer Sonderschule</a:t>
            </a:r>
          </a:p>
          <a:p>
            <a:pPr lvl="1">
              <a:defRPr/>
            </a:pPr>
            <a:r>
              <a:rPr lang="de-CH" sz="1800" dirty="0">
                <a:latin typeface="Arial" panose="020B0604020202020204" pitchFamily="34" charset="0"/>
              </a:rPr>
              <a:t>Kantonale Sonderschulen: HPZ Schüpfheim und Hohenrain, HPS Luzern, Willisau, Sursee</a:t>
            </a:r>
          </a:p>
          <a:p>
            <a:pPr lvl="1">
              <a:defRPr/>
            </a:pPr>
            <a:r>
              <a:rPr lang="de-CH" sz="1800" dirty="0">
                <a:latin typeface="Arial" panose="020B0604020202020204" pitchFamily="34" charset="0"/>
              </a:rPr>
              <a:t>Private Sonderschulen: SWZ, Mariazell, Villa Erica, Sonnenblick, Jugenddorf, Integration Emmental/Entlebuch, </a:t>
            </a:r>
            <a:r>
              <a:rPr lang="de-CH" sz="1800" dirty="0" err="1">
                <a:latin typeface="Arial" panose="020B0604020202020204" pitchFamily="34" charset="0"/>
              </a:rPr>
              <a:t>Rodtegg</a:t>
            </a:r>
            <a:r>
              <a:rPr lang="de-CH" sz="1800" dirty="0">
                <a:latin typeface="Arial" panose="020B0604020202020204" pitchFamily="34" charset="0"/>
              </a:rPr>
              <a:t> </a:t>
            </a:r>
          </a:p>
          <a:p>
            <a:pPr>
              <a:defRPr/>
            </a:pPr>
            <a:endParaRPr lang="de-CH" sz="1900" dirty="0">
              <a:solidFill>
                <a:srgbClr val="3C3C3B"/>
              </a:solidFill>
              <a:latin typeface="Arial" panose="020B0604020202020204" pitchFamily="34" charset="0"/>
            </a:endParaRPr>
          </a:p>
          <a:p>
            <a:pPr lvl="2">
              <a:defRPr/>
            </a:pPr>
            <a:endParaRPr lang="de-CH" sz="1200" dirty="0">
              <a:solidFill>
                <a:srgbClr val="3C3C3B"/>
              </a:solidFill>
              <a:latin typeface="Arial" panose="020B0604020202020204" pitchFamily="34" charset="0"/>
            </a:endParaRPr>
          </a:p>
          <a:p>
            <a:pPr lvl="2">
              <a:defRPr/>
            </a:pPr>
            <a:endParaRPr lang="de-CH" sz="1200" dirty="0">
              <a:solidFill>
                <a:srgbClr val="3C3C3B"/>
              </a:solidFill>
              <a:latin typeface="Arial" panose="020B0604020202020204" pitchFamily="34" charset="0"/>
            </a:endParaRPr>
          </a:p>
          <a:p>
            <a:pPr lvl="2">
              <a:defRPr/>
            </a:pPr>
            <a:endParaRPr lang="de-CH" sz="900" dirty="0">
              <a:solidFill>
                <a:srgbClr val="3C3C3B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6A076943-14D1-49CC-AD36-18FE95470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 sz="2800"/>
              <a:t>Abklärungs- und Zuweisungsverfahren</a:t>
            </a:r>
          </a:p>
        </p:txBody>
      </p:sp>
      <p:sp>
        <p:nvSpPr>
          <p:cNvPr id="7171" name="Inhaltsplatzhalter 2">
            <a:extLst>
              <a:ext uri="{FF2B5EF4-FFF2-40B4-BE49-F238E27FC236}">
                <a16:creationId xmlns:a16="http://schemas.microsoft.com/office/drawing/2014/main" id="{AE5FE707-F1F9-4B1B-BEE1-BC2C43C0E9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1500" y="1739900"/>
            <a:ext cx="8001000" cy="4267200"/>
          </a:xfrm>
        </p:spPr>
        <p:txBody>
          <a:bodyPr/>
          <a:lstStyle/>
          <a:p>
            <a:pPr>
              <a:defRPr/>
            </a:pPr>
            <a:endParaRPr lang="de-DE" altLang="de-DE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CH" altLang="de-DE" sz="2400" dirty="0"/>
          </a:p>
        </p:txBody>
      </p:sp>
      <p:pic>
        <p:nvPicPr>
          <p:cNvPr id="9220" name="Grafik 2">
            <a:extLst>
              <a:ext uri="{FF2B5EF4-FFF2-40B4-BE49-F238E27FC236}">
                <a16:creationId xmlns:a16="http://schemas.microsoft.com/office/drawing/2014/main" id="{1E7225D1-3074-4F20-A9F1-D3C72E69B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341438"/>
            <a:ext cx="7989887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6786E13F-3138-4118-AC4E-B4285E3E5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 sz="2800"/>
              <a:t>Abklärungs- und Zuweisungsverfahren</a:t>
            </a:r>
          </a:p>
        </p:txBody>
      </p:sp>
      <p:pic>
        <p:nvPicPr>
          <p:cNvPr id="10243" name="Inhaltsplatzhalter 2">
            <a:extLst>
              <a:ext uri="{FF2B5EF4-FFF2-40B4-BE49-F238E27FC236}">
                <a16:creationId xmlns:a16="http://schemas.microsoft.com/office/drawing/2014/main" id="{C86119C5-4DFA-40A6-9C78-C52CFE89FB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4363" y="1268413"/>
            <a:ext cx="7926387" cy="50403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FAE79CE4-F0BD-4E28-98F5-5EBB4CC9C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 sz="2800"/>
              <a:t>Anspruch auf Sonderschulung (Beispiel)</a:t>
            </a:r>
          </a:p>
        </p:txBody>
      </p:sp>
      <p:sp>
        <p:nvSpPr>
          <p:cNvPr id="11267" name="Inhaltsplatzhalter 2">
            <a:extLst>
              <a:ext uri="{FF2B5EF4-FFF2-40B4-BE49-F238E27FC236}">
                <a16:creationId xmlns:a16="http://schemas.microsoft.com/office/drawing/2014/main" id="{73CF722E-9706-4AF8-B96C-4EC65EB91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1975" y="1196975"/>
            <a:ext cx="8001000" cy="547211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CH" altLang="de-DE" sz="2400" dirty="0">
                <a:solidFill>
                  <a:srgbClr val="000000"/>
                </a:solidFill>
                <a:latin typeface="Arial" panose="020B0604020202020204" pitchFamily="34" charset="0"/>
              </a:rPr>
              <a:t>Verhaltensbehinderung </a:t>
            </a:r>
            <a:endParaRPr lang="de-CH" altLang="de-DE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457200">
              <a:defRPr/>
            </a:pPr>
            <a:r>
              <a:rPr lang="de-CH" altLang="de-D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Schwerwiegendes, von der Norm abweichendes Verhalten, das die schulische, emotionale und psychosoziale Entwicklung gefährdet </a:t>
            </a:r>
          </a:p>
          <a:p>
            <a:pPr indent="-457200">
              <a:defRPr/>
            </a:pPr>
            <a:r>
              <a:rPr lang="de-CH" altLang="de-D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Andauerndes (mindestens sechs Monate) abweichendes Verhalten, in einem erheblichen, Leiden verursachenden Ausmass </a:t>
            </a:r>
          </a:p>
          <a:p>
            <a:pPr indent="-457200">
              <a:defRPr/>
            </a:pPr>
            <a:r>
              <a:rPr lang="de-CH" altLang="de-D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Auftreten des abweichenden Verhaltens in unterschiedlichen Kontexten (Schule, Freizeit, Familie) </a:t>
            </a:r>
          </a:p>
          <a:p>
            <a:pPr indent="-457200">
              <a:defRPr/>
            </a:pPr>
            <a:r>
              <a:rPr lang="de-CH" altLang="de-D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Einsatz pädagogisch-therapeutischer Massnahmen (IF, DaZ, Klassenhilfe, Teamteaching, Logopädie, Psychomotorik, Klassen-/ Schulhaus-/ Gemeinde-wechsel etc.) während mindestens sechs Monaten</a:t>
            </a:r>
          </a:p>
          <a:p>
            <a:pPr indent="-457200">
              <a:defRPr/>
            </a:pPr>
            <a:r>
              <a:rPr lang="de-CH" altLang="de-D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Unterstützung des/der Lernenden über einen Zeitraum von mindestens sechs Monaten durch die Schulsozialarbeit, den Schulpsychologischen Dienst, eine Psychotherapie und/oder eine vergleichbare Massnahme </a:t>
            </a:r>
          </a:p>
          <a:p>
            <a:pPr indent="-457200">
              <a:defRPr/>
            </a:pPr>
            <a:r>
              <a:rPr lang="de-CH" altLang="de-DE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Unterstützungsmassnahmen sind ausgeschöpft und haben keinen ausreichenden Erfolg gebracht. </a:t>
            </a:r>
            <a:endParaRPr lang="de-CH" alt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CH" alt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DD77439B-5426-4B3E-99DB-8DA8F899A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 sz="2800"/>
              <a:t>Häufige Abgrenzungsfragen</a:t>
            </a:r>
          </a:p>
        </p:txBody>
      </p:sp>
      <p:sp>
        <p:nvSpPr>
          <p:cNvPr id="11267" name="Inhaltsplatzhalter 2">
            <a:extLst>
              <a:ext uri="{FF2B5EF4-FFF2-40B4-BE49-F238E27FC236}">
                <a16:creationId xmlns:a16="http://schemas.microsoft.com/office/drawing/2014/main" id="{205CF342-8C5E-4CC1-9ECD-884454E9CF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0538" y="1125538"/>
            <a:ext cx="8185150" cy="56610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indent="-457200">
              <a:defRPr/>
            </a:pPr>
            <a:r>
              <a:rPr lang="de-CH" altLang="de-DE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Leistung / geistige Behinderung</a:t>
            </a:r>
            <a:r>
              <a:rPr lang="de-CH" altLang="de-DE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de-CH" altLang="de-DE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kognitive Leistung 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tiefen «Kleinklassenbereich» (ILZ, mehr IF, DaZ, Fächerdispensation, Repetition)</a:t>
            </a:r>
            <a:b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Temporäre Leistungsprobleme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z.B. aufgrund Krankheit / Belastungssituation (IF, gemeindefinanzierte Nachhilfe)</a:t>
            </a:r>
            <a:b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Mehrfachproblematik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z.B. kombiniert mit Verhalten, psychischen Problemen, anderen Belastungen (Hintergrundproblematik bearbeiten)</a:t>
            </a:r>
          </a:p>
          <a:p>
            <a:pPr indent="-457200">
              <a:defRPr/>
            </a:pPr>
            <a:r>
              <a:rPr lang="de-CH" altLang="de-DE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Sprache / Sprachbehinderung</a:t>
            </a:r>
            <a:r>
              <a:rPr lang="de-CH" altLang="de-D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de-CH" altLang="de-D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Fremdsprachigkeit 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(Logopädie, DaZ, IF) </a:t>
            </a:r>
            <a:b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altLang="de-DE" sz="2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Mutismus</a:t>
            </a: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(Logopädie, Psychotherapie, Elternberatung)</a:t>
            </a:r>
            <a:endParaRPr lang="de-CH" altLang="de-D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CH" alt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A52990D8-EC7E-4632-B0FE-AC4E5C6D1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363" y="333375"/>
            <a:ext cx="8001000" cy="674688"/>
          </a:xfrm>
        </p:spPr>
        <p:txBody>
          <a:bodyPr/>
          <a:lstStyle/>
          <a:p>
            <a:r>
              <a:rPr lang="de-CH" altLang="de-DE" sz="2800"/>
              <a:t>Häufige Abgrenzungsfragen  2</a:t>
            </a:r>
          </a:p>
        </p:txBody>
      </p:sp>
      <p:sp>
        <p:nvSpPr>
          <p:cNvPr id="11267" name="Inhaltsplatzhalter 2">
            <a:extLst>
              <a:ext uri="{FF2B5EF4-FFF2-40B4-BE49-F238E27FC236}">
                <a16:creationId xmlns:a16="http://schemas.microsoft.com/office/drawing/2014/main" id="{AA825FD6-F70C-4897-B789-54D8936487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0538" y="1196975"/>
            <a:ext cx="8185150" cy="56610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indent="-457200">
              <a:defRPr/>
            </a:pPr>
            <a:r>
              <a:rPr lang="de-CH" altLang="de-DE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Verhalten / -</a:t>
            </a:r>
            <a:r>
              <a:rPr lang="de-CH" altLang="de-DE" sz="2800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sbehinderung</a:t>
            </a:r>
            <a:r>
              <a:rPr lang="de-CH" altLang="de-DE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Schwierige Familienverhältnisse / Elternzusammenarbeit 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(Familienberatung, Sozialbehörden, Sozialpädagogische Familienhilfe, </a:t>
            </a:r>
            <a:r>
              <a:rPr lang="de-CH" altLang="de-DE" sz="2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SoBZ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SSA, SPD, SL)</a:t>
            </a:r>
            <a:b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Temporäre Auffälligkeiten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z.B. aufgrund Trennung der Eltern (Individualisierung, IF, SOS-Lektionen)</a:t>
            </a:r>
            <a:b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Schwierige Klassen- / Gruppensituation 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(Klassenintervention, SSA, SPD, IF, SL, SOS-Lektionen)</a:t>
            </a:r>
            <a:b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altLang="de-DE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Allg. belastete Klasse / LP </a:t>
            </a:r>
            <a:r>
              <a:rPr lang="de-CH" altLang="de-DE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(Klassenassistenz, Zivi, Teamteaching, SOS-Lektionen, SL)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7A1D7F5CD4AB4F876BA9BE0EFD774C" ma:contentTypeVersion="9" ma:contentTypeDescription="Ein neues Dokument erstellen." ma:contentTypeScope="" ma:versionID="9b9334c558b449213f87930705ead75f">
  <xsd:schema xmlns:xsd="http://www.w3.org/2001/XMLSchema" xmlns:xs="http://www.w3.org/2001/XMLSchema" xmlns:p="http://schemas.microsoft.com/office/2006/metadata/properties" xmlns:ns2="98cc15a3-3e94-4076-998c-63c885c407b0" targetNamespace="http://schemas.microsoft.com/office/2006/metadata/properties" ma:root="true" ma:fieldsID="1cc1c6f441798b923a95a5e0b2bc5473" ns2:_="">
    <xsd:import namespace="98cc15a3-3e94-4076-998c-63c885c407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c15a3-3e94-4076-998c-63c885c407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9EE72F-5FD9-4B22-8A67-02DE989F7B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1B3838-3D09-4312-884E-67B78384C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c15a3-3e94-4076-998c-63c885c407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6932EE-08EF-4A42-8174-FF743E67883C}"/>
</file>

<file path=docProps/app.xml><?xml version="1.0" encoding="utf-8"?>
<Properties xmlns="http://schemas.openxmlformats.org/officeDocument/2006/extended-properties" xmlns:vt="http://schemas.openxmlformats.org/officeDocument/2006/docPropsVTypes">
  <Template/>
  <Words>351</Words>
  <Application>Microsoft Office PowerPoint</Application>
  <PresentationFormat>Bildschirmpräsentation (4:3)</PresentationFormat>
  <Paragraphs>73</Paragraphs>
  <Slides>13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Profil</vt:lpstr>
      <vt:lpstr>Sonderschulung im Kanton Luzern </vt:lpstr>
      <vt:lpstr>Sonderschulung als Teil der Volksschule</vt:lpstr>
      <vt:lpstr>Bereiche</vt:lpstr>
      <vt:lpstr>Art der Sonderschulung</vt:lpstr>
      <vt:lpstr>Abklärungs- und Zuweisungsverfahren</vt:lpstr>
      <vt:lpstr>Abklärungs- und Zuweisungsverfahren</vt:lpstr>
      <vt:lpstr>Anspruch auf Sonderschulung (Beispiel)</vt:lpstr>
      <vt:lpstr>Häufige Abgrenzungsfragen</vt:lpstr>
      <vt:lpstr>Häufige Abgrenzungsfragen  2</vt:lpstr>
      <vt:lpstr>Finanzierung der Sonderschulung</vt:lpstr>
      <vt:lpstr>Zentrale Punkte</vt:lpstr>
      <vt:lpstr>Informationen</vt:lpstr>
      <vt:lpstr>Fragen</vt:lpstr>
    </vt:vector>
  </TitlesOfParts>
  <Company>Schule Rothenburg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Fallvignette</dc:title>
  <dc:creator>9823</dc:creator>
  <cp:lastModifiedBy>Selina</cp:lastModifiedBy>
  <cp:revision>89</cp:revision>
  <dcterms:created xsi:type="dcterms:W3CDTF">2011-02-20T12:56:09Z</dcterms:created>
  <dcterms:modified xsi:type="dcterms:W3CDTF">2020-10-25T15:22:20Z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0x010100927A1D7F5CD4AB4F876BA9BE0EFD774C</vt:lpwstr>
  </property>
</Properties>
</file>